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7"/>
    <p:restoredTop sz="94660"/>
  </p:normalViewPr>
  <p:slideViewPr>
    <p:cSldViewPr snapToGrid="0">
      <p:cViewPr varScale="1">
        <p:scale>
          <a:sx n="123" d="100"/>
          <a:sy n="123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6/1/24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2444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4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9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2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6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1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6/1/24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6/1/24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F55BC-2D44-5284-0AF5-8BFC6C923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/>
          </a:bodyPr>
          <a:lstStyle/>
          <a:p>
            <a:pPr algn="l"/>
            <a:r>
              <a:rPr lang="en-TR" dirty="0">
                <a:solidFill>
                  <a:schemeClr val="accent2">
                    <a:lumMod val="50000"/>
                  </a:schemeClr>
                </a:solidFill>
              </a:rPr>
              <a:t>Clauses of Concession &amp;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F24CD-9E41-5692-104A-3D9EF7BF8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4691564"/>
            <a:ext cx="5068121" cy="1136029"/>
          </a:xfrm>
        </p:spPr>
        <p:txBody>
          <a:bodyPr>
            <a:normAutofit/>
          </a:bodyPr>
          <a:lstStyle/>
          <a:p>
            <a:pPr algn="l"/>
            <a:r>
              <a:rPr lang="en-TR" b="1" dirty="0">
                <a:solidFill>
                  <a:srgbClr val="002060"/>
                </a:solidFill>
              </a:rPr>
              <a:t>By Mr Concord (Henry Fadl PhD)</a:t>
            </a:r>
          </a:p>
        </p:txBody>
      </p:sp>
      <p:pic>
        <p:nvPicPr>
          <p:cNvPr id="4" name="Picture 3" descr="A mosaic of colorful geometric shapes">
            <a:extLst>
              <a:ext uri="{FF2B5EF4-FFF2-40B4-BE49-F238E27FC236}">
                <a16:creationId xmlns:a16="http://schemas.microsoft.com/office/drawing/2014/main" id="{0E299726-94A4-0A7A-73D2-4393BFA3B3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r="38358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22C736-49AC-ED2D-B33B-8CF6BBBD20E0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52222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ECA7-618B-DC43-31D6-7E762BCF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Visit: concordhomework.co.uk</a:t>
            </a:r>
            <a:br>
              <a:rPr lang="en-TR" dirty="0"/>
            </a:br>
            <a:r>
              <a:rPr lang="en-TR" dirty="0"/>
              <a:t>For more Grammar points.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16922-94B1-8379-3CA7-9D0007EE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46F2-2707-75AD-0C3E-8A8C39513B44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43915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35E7A-A83F-A158-FB08-B95EDE6C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7980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Clauses of Concession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Use: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We use Clauses of Concession to express contrast or opposition to the main clause.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65AD33-B2A0-C1D7-E898-BDE7BB0FF845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411610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3AB0-69F5-393A-3261-B87A2BAA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894449"/>
            <a:ext cx="9144000" cy="1344168"/>
          </a:xfrm>
        </p:spPr>
        <p:txBody>
          <a:bodyPr/>
          <a:lstStyle/>
          <a:p>
            <a:r>
              <a:rPr lang="en-TR" dirty="0">
                <a:solidFill>
                  <a:schemeClr val="accent2">
                    <a:lumMod val="50000"/>
                  </a:schemeClr>
                </a:solidFill>
              </a:rPr>
              <a:t>Clauses of Concession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D6CC4-DD31-BDA9-7EC8-82594DE71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695" y="1974273"/>
            <a:ext cx="9144000" cy="3127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although / even though + subject + verb</a:t>
            </a:r>
          </a:p>
          <a:p>
            <a:pPr marL="0" indent="0">
              <a:buNone/>
            </a:pPr>
            <a:r>
              <a:rPr lang="en-US" dirty="0"/>
              <a:t>Although / Even though he was starving, he didn't take any of the food they offered him.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in spite of / despite + noun / -</a:t>
            </a:r>
            <a:r>
              <a:rPr lang="en-US" b="1" dirty="0" err="1"/>
              <a:t>ing</a:t>
            </a:r>
            <a:r>
              <a:rPr lang="en-US" b="1" dirty="0"/>
              <a:t> form</a:t>
            </a:r>
          </a:p>
          <a:p>
            <a:pPr marL="0" indent="0">
              <a:buNone/>
            </a:pPr>
            <a:r>
              <a:rPr lang="en-US" dirty="0"/>
              <a:t>Despite the heavy rain, it was very hot.</a:t>
            </a:r>
          </a:p>
          <a:p>
            <a:pPr marL="0" indent="0">
              <a:buNone/>
            </a:pPr>
            <a:r>
              <a:rPr lang="en-US" dirty="0"/>
              <a:t>Despite feeling afraid, Jim went on the roller coaster.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in spite of / despite + the fact + that-clause</a:t>
            </a:r>
          </a:p>
          <a:p>
            <a:pPr marL="0" indent="0">
              <a:buNone/>
            </a:pPr>
            <a:r>
              <a:rPr lang="en-US" dirty="0"/>
              <a:t>He went out in spite of / despite the fact that he had a terrible headache.</a:t>
            </a: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57CDD6-29A4-C4EA-1184-97E053D8541F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46891048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35E7A-A83F-A158-FB08-B95EDE6C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7980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Clauses of Purpose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Use:</a:t>
            </a: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We use Clauses of Purpose to show the purpose of an action.</a:t>
            </a:r>
            <a:br>
              <a:rPr lang="en-US" sz="2400" b="1" dirty="0">
                <a:solidFill>
                  <a:srgbClr val="0070C0"/>
                </a:solidFill>
              </a:rPr>
            </a:b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FF4E01-4666-2BC9-33D5-D8F88EDDF583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43375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E290-3381-33A9-435C-A0C78BC3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Clauses of Purpose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26033-C353-BC43-9457-116B798FF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432305"/>
            <a:ext cx="9144000" cy="312724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so as (not) to / in order (not) to + base form</a:t>
            </a:r>
          </a:p>
          <a:p>
            <a:pPr marL="0" indent="0">
              <a:buNone/>
            </a:pPr>
            <a:r>
              <a:rPr lang="en-US" dirty="0"/>
              <a:t>She spoke quietly in order not to / so as not to wake up the baby.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so that + can / may / will (present / future time reference)</a:t>
            </a:r>
          </a:p>
          <a:p>
            <a:pPr marL="0" indent="0">
              <a:buNone/>
            </a:pPr>
            <a:r>
              <a:rPr lang="en-US" dirty="0"/>
              <a:t>You should work hard now so that you can take some time off in the summer.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so that + could / might / would (past time reference)</a:t>
            </a:r>
          </a:p>
          <a:p>
            <a:pPr marL="0" indent="0">
              <a:buNone/>
            </a:pPr>
            <a:r>
              <a:rPr lang="en-US" dirty="0"/>
              <a:t>Henry took his car to the garage so that the mechanic could have a look at it.</a:t>
            </a: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7162EB-B1D1-EC63-EE1A-49E2DE57E3B7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16004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8FCF-0BE6-D2BB-ABFD-077D8669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998920"/>
            <a:ext cx="9144000" cy="1344168"/>
          </a:xfrm>
        </p:spPr>
        <p:txBody>
          <a:bodyPr/>
          <a:lstStyle/>
          <a:p>
            <a:r>
              <a:rPr lang="en-US" dirty="0"/>
              <a:t>All / Both / Neither / None /</a:t>
            </a:r>
            <a:br>
              <a:rPr lang="en-US" dirty="0"/>
            </a:br>
            <a:r>
              <a:rPr lang="en-US" dirty="0"/>
              <a:t>Either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C429-C854-4EB3-46F8-D10B5DFD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055" y="2343088"/>
            <a:ext cx="9144000" cy="3127248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All </a:t>
            </a:r>
            <a:r>
              <a:rPr lang="en-US" dirty="0"/>
              <a:t>is used for more than two people or things. It is used in affirmative sentences and takes a</a:t>
            </a:r>
          </a:p>
          <a:p>
            <a:pPr marL="0" indent="0">
              <a:buNone/>
            </a:pPr>
            <a:r>
              <a:rPr lang="en-US" dirty="0"/>
              <a:t>plural verb.</a:t>
            </a:r>
          </a:p>
          <a:p>
            <a:pPr marL="0" indent="0">
              <a:buNone/>
            </a:pPr>
            <a:r>
              <a:rPr lang="en-US" dirty="0"/>
              <a:t>Anna, Mary and Kate are going to attend a seminar. They are all very excited. / All of them are very excited.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Both</a:t>
            </a:r>
            <a:r>
              <a:rPr lang="en-US" dirty="0"/>
              <a:t> is used for two people, things, etc. It is used in affirmative sentences and takes a plural verb.</a:t>
            </a:r>
          </a:p>
          <a:p>
            <a:pPr marL="0" indent="0">
              <a:buNone/>
            </a:pPr>
            <a:r>
              <a:rPr lang="en-US" dirty="0"/>
              <a:t>Bill and Ted are cousins. Both of them are in a team. / They are both in a team.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Neither </a:t>
            </a:r>
            <a:r>
              <a:rPr lang="en-US" dirty="0"/>
              <a:t>is used for two people, things, etc. It is used in affirmative sentences and gives them a negative meaning. It takes a singular or plural verb.</a:t>
            </a:r>
          </a:p>
          <a:p>
            <a:pPr marL="0" indent="0">
              <a:buNone/>
            </a:pPr>
            <a:r>
              <a:rPr lang="en-US" dirty="0"/>
              <a:t>Patty and Monica want to get a cat. Neither of them has/have had a pet before.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D3662-3358-9C61-2554-DEA698716159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14148326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8FCF-0BE6-D2BB-ABFD-077D8669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998920"/>
            <a:ext cx="9144000" cy="1344168"/>
          </a:xfrm>
        </p:spPr>
        <p:txBody>
          <a:bodyPr/>
          <a:lstStyle/>
          <a:p>
            <a:r>
              <a:rPr lang="en-US" dirty="0"/>
              <a:t>All / Both / Neither / None /</a:t>
            </a:r>
            <a:br>
              <a:rPr lang="en-US" dirty="0"/>
            </a:br>
            <a:r>
              <a:rPr lang="en-US" dirty="0"/>
              <a:t>Either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C429-C854-4EB3-46F8-D10B5DFDE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055" y="2343088"/>
            <a:ext cx="9144000" cy="312724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None</a:t>
            </a:r>
            <a:r>
              <a:rPr lang="en-US" dirty="0"/>
              <a:t> is used for more than two people, things, etc. It is used in affirmative sentences and gives them a negative meaning. It takes a singular or plural verb.</a:t>
            </a:r>
          </a:p>
          <a:p>
            <a:pPr marL="0" indent="0">
              <a:buNone/>
            </a:pPr>
            <a:r>
              <a:rPr lang="en-US" dirty="0"/>
              <a:t>All my friends love coffee. None of them likes/like tea.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Either</a:t>
            </a:r>
            <a:r>
              <a:rPr lang="en-US" dirty="0"/>
              <a:t> is used for two people, things, etc. It means one or the other (it doesn't matter which of the two.</a:t>
            </a:r>
          </a:p>
          <a:p>
            <a:pPr marL="0" indent="0">
              <a:buNone/>
            </a:pPr>
            <a:r>
              <a:rPr lang="en-US" dirty="0"/>
              <a:t>A: Should we order Italian or Chinese?</a:t>
            </a:r>
          </a:p>
          <a:p>
            <a:pPr marL="0" indent="0">
              <a:buNone/>
            </a:pPr>
            <a:r>
              <a:rPr lang="en-US" dirty="0"/>
              <a:t>B: Either. I don't mind.</a:t>
            </a: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2A249-2CAB-BA77-1F7C-B7185845C32A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349337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9B670-29FA-411B-2637-2437619E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both... and... / either... or... / neither... nor...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302F0-EB93-B6F9-4CB4-E9A6DACED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conjunctions (both... and..., either... or and neither... nor...) link two words or phrases in the same sentence. They are used only in affirmative sentences.</a:t>
            </a: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CE386-8B37-E94E-6E6C-585CD04112DA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1054404847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97383-4E6C-257F-9998-A30BBEE2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097774"/>
            <a:ext cx="9144000" cy="1344168"/>
          </a:xfrm>
        </p:spPr>
        <p:txBody>
          <a:bodyPr/>
          <a:lstStyle/>
          <a:p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406B-D8A9-6DCD-F2A0-6A0FEB80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441942"/>
            <a:ext cx="9144000" cy="312724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Both... and... </a:t>
            </a:r>
            <a:r>
              <a:rPr lang="en-US" dirty="0"/>
              <a:t>is used when something is true for two people, things, etc. It always takes a plural verb.</a:t>
            </a:r>
          </a:p>
          <a:p>
            <a:r>
              <a:rPr lang="en-US" dirty="0"/>
              <a:t>Both my sister and my brother go to secondary school.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Either... or... </a:t>
            </a:r>
            <a:r>
              <a:rPr lang="en-US" dirty="0"/>
              <a:t>is used when something is true for one of two people, things, etc.</a:t>
            </a:r>
          </a:p>
          <a:p>
            <a:r>
              <a:rPr lang="en-US" dirty="0"/>
              <a:t>Either she was too busy or she didn't want to come.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Neither... nor... </a:t>
            </a:r>
            <a:r>
              <a:rPr lang="en-US" dirty="0"/>
              <a:t>is used when something is not true for two people, things, etc. The verb can be singular or plural.</a:t>
            </a:r>
          </a:p>
          <a:p>
            <a:r>
              <a:rPr lang="en-US" dirty="0"/>
              <a:t>Neither Mary nor Jim likes/like tennis.</a:t>
            </a: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5D14A6-F689-9E44-236C-5A7513A14CA8}"/>
              </a:ext>
            </a:extLst>
          </p:cNvPr>
          <p:cNvSpPr txBox="1"/>
          <p:nvPr/>
        </p:nvSpPr>
        <p:spPr>
          <a:xfrm>
            <a:off x="6047980" y="5486400"/>
            <a:ext cx="3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b="1" dirty="0"/>
              <a:t>Concordhomework.co.uk</a:t>
            </a:r>
          </a:p>
        </p:txBody>
      </p:sp>
    </p:spTree>
    <p:extLst>
      <p:ext uri="{BB962C8B-B14F-4D97-AF65-F5344CB8AC3E}">
        <p14:creationId xmlns:p14="http://schemas.microsoft.com/office/powerpoint/2010/main" val="97876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ismatic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720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Arial</vt:lpstr>
      <vt:lpstr>Avenir Next LT Pro</vt:lpstr>
      <vt:lpstr>PrismaticVTI</vt:lpstr>
      <vt:lpstr>Clauses of Concession &amp; Purpose</vt:lpstr>
      <vt:lpstr>Clauses of Concession Use: We use Clauses of Concession to express contrast or opposition to the main clause.</vt:lpstr>
      <vt:lpstr>Clauses of Concession</vt:lpstr>
      <vt:lpstr>Clauses of Purpose Use: We use Clauses of Purpose to show the purpose of an action. </vt:lpstr>
      <vt:lpstr>Clauses of Purpose </vt:lpstr>
      <vt:lpstr>All / Both / Neither / None / Either</vt:lpstr>
      <vt:lpstr>All / Both / Neither / None / Either</vt:lpstr>
      <vt:lpstr>both... and... / either... or... / neither... nor...</vt:lpstr>
      <vt:lpstr>PowerPoint Presentation</vt:lpstr>
      <vt:lpstr>Visit: concordhomework.co.uk For more Grammar points.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Henry Fadl</dc:creator>
  <cp:lastModifiedBy>Henry Fadl</cp:lastModifiedBy>
  <cp:revision>4</cp:revision>
  <dcterms:created xsi:type="dcterms:W3CDTF">2024-06-01T12:21:54Z</dcterms:created>
  <dcterms:modified xsi:type="dcterms:W3CDTF">2024-06-01T12:44:09Z</dcterms:modified>
</cp:coreProperties>
</file>